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34" r:id="rId5"/>
    <p:sldId id="353" r:id="rId6"/>
    <p:sldId id="350" r:id="rId7"/>
    <p:sldId id="342" r:id="rId8"/>
    <p:sldId id="356" r:id="rId9"/>
    <p:sldId id="360" r:id="rId10"/>
    <p:sldId id="361" r:id="rId11"/>
    <p:sldId id="359" r:id="rId12"/>
    <p:sldId id="362" r:id="rId13"/>
    <p:sldId id="364" r:id="rId14"/>
    <p:sldId id="365" r:id="rId15"/>
    <p:sldId id="367" r:id="rId16"/>
    <p:sldId id="35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5E1DB-1FAD-4177-B103-957D6E89B218}" v="96" dt="2024-10-12T18:31:10.181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kern="1200" spc="0" baseline="0" dirty="0">
                <a:solidFill>
                  <a:schemeClr val="bg1"/>
                </a:solidFill>
              </a:rPr>
              <a:t>Count of UFOS Per Year</a:t>
            </a:r>
            <a:endParaRPr lang="en-US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1773719408799836"/>
          <c:y val="3.0864197530864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4061</c:v>
                </c:pt>
                <c:pt idx="1">
                  <c:v>3715</c:v>
                </c:pt>
                <c:pt idx="2">
                  <c:v>4430</c:v>
                </c:pt>
                <c:pt idx="3">
                  <c:v>6450</c:v>
                </c:pt>
                <c:pt idx="4">
                  <c:v>6202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03-4360-B660-C19D10B84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0203-4360-B660-C19D10B84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0203-4360-B660-C19D10B84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259871"/>
        <c:axId val="1229256511"/>
      </c:barChart>
      <c:catAx>
        <c:axId val="122925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256511"/>
        <c:crosses val="autoZero"/>
        <c:auto val="1"/>
        <c:lblAlgn val="ctr"/>
        <c:lblOffset val="100"/>
        <c:noMultiLvlLbl val="0"/>
      </c:catAx>
      <c:valAx>
        <c:axId val="122925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259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Count</a:t>
            </a:r>
            <a:r>
              <a:rPr lang="en-US" baseline="0" dirty="0">
                <a:solidFill>
                  <a:schemeClr val="bg1"/>
                </a:solidFill>
              </a:rPr>
              <a:t> per UFO Type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Light</c:v>
                </c:pt>
                <c:pt idx="1">
                  <c:v>Triangle</c:v>
                </c:pt>
                <c:pt idx="2">
                  <c:v>Circle</c:v>
                </c:pt>
                <c:pt idx="3">
                  <c:v>Fireball</c:v>
                </c:pt>
                <c:pt idx="4">
                  <c:v>Unknown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14130</c:v>
                </c:pt>
                <c:pt idx="1">
                  <c:v>6817</c:v>
                </c:pt>
                <c:pt idx="2">
                  <c:v>6405</c:v>
                </c:pt>
                <c:pt idx="3">
                  <c:v>5364</c:v>
                </c:pt>
                <c:pt idx="4">
                  <c:v>4774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A-4DA6-B124-D028180C05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Light</c:v>
                </c:pt>
                <c:pt idx="1">
                  <c:v>Triangle</c:v>
                </c:pt>
                <c:pt idx="2">
                  <c:v>Circle</c:v>
                </c:pt>
                <c:pt idx="3">
                  <c:v>Fireball</c:v>
                </c:pt>
                <c:pt idx="4">
                  <c:v>Unknown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84A-4DA6-B124-D028180C05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Light</c:v>
                </c:pt>
                <c:pt idx="1">
                  <c:v>Triangle</c:v>
                </c:pt>
                <c:pt idx="2">
                  <c:v>Circle</c:v>
                </c:pt>
                <c:pt idx="3">
                  <c:v>Fireball</c:v>
                </c:pt>
                <c:pt idx="4">
                  <c:v>Unknown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84A-4DA6-B124-D028180C0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7936959"/>
        <c:axId val="1167700559"/>
      </c:barChart>
      <c:catAx>
        <c:axId val="170793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700559"/>
        <c:crosses val="autoZero"/>
        <c:auto val="1"/>
        <c:lblAlgn val="ctr"/>
        <c:lblOffset val="100"/>
        <c:noMultiLvlLbl val="0"/>
      </c:catAx>
      <c:valAx>
        <c:axId val="116770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93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F2984-9A6C-BAC8-27EF-E70C89749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6475F-BE8B-0DEA-A5A2-88ABA1CCF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2381B-9C54-A179-D468-ED0A7F4CF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D3BC-0FDF-E4C2-E2F9-0C926627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0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7173C-5425-8949-B0FE-391D27EA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F4864-D2FE-0BFF-2253-64CE663A8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F876B-D252-9D0B-E9EF-731E28F5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111C-5214-266D-0A99-260B6E8C2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5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74B7-E44B-D0A4-25B3-96E40EE6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5DD56-36A6-7E4B-30B0-B171BD5BE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523F3-E0AC-019B-5268-937234174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5E80C-F71A-DCF7-E17F-BAE537F5D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datasets/NUFORC/ufo-sightings?resource=download" TargetMode="External"/><Relationship Id="rId4" Type="http://schemas.openxmlformats.org/officeDocument/2006/relationships/hyperlink" Target="https://catalog.data.gov/dataset/meteorite-landing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UFO and Meteors Capstone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57E36-66EB-1546-B69F-5348FA1D2C52}"/>
              </a:ext>
            </a:extLst>
          </p:cNvPr>
          <p:cNvSpPr txBox="1"/>
          <p:nvPr/>
        </p:nvSpPr>
        <p:spPr>
          <a:xfrm>
            <a:off x="6979298" y="4198776"/>
            <a:ext cx="284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By:</a:t>
            </a:r>
            <a:r>
              <a:rPr lang="en-US" dirty="0"/>
              <a:t> </a:t>
            </a:r>
            <a:r>
              <a:rPr lang="en-US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Wiley Martin 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C7506-AA1B-BAF7-A5A3-7D105BD25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DA8B-A883-AB45-F1EC-0A6D8779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UFOs in Relation to Meteor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C840D-0B52-3192-6B4A-D9E54E8D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93" r="17238" b="-1"/>
          <a:stretch/>
        </p:blipFill>
        <p:spPr>
          <a:xfrm>
            <a:off x="1280160" y="2327440"/>
            <a:ext cx="4846320" cy="40405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D23D2-8415-FD2C-26AB-EA228928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89" r="7844" b="1"/>
          <a:stretch/>
        </p:blipFill>
        <p:spPr>
          <a:xfrm>
            <a:off x="6723402" y="2327441"/>
            <a:ext cx="4846320" cy="404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E4F578B-659F-C752-F0B8-328A5DC0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UFOs in Relation to Meteor locations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FF9F02-FF08-8DD5-2D3D-B8622052D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6272" r="26860" b="-1"/>
          <a:stretch/>
        </p:blipFill>
        <p:spPr>
          <a:xfrm>
            <a:off x="1280160" y="2327440"/>
            <a:ext cx="4846320" cy="4040574"/>
          </a:xfrm>
          <a:noFill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3751BB-C8F7-4B9B-E7F6-C907D9FF9C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24137" r="2" b="2"/>
          <a:stretch/>
        </p:blipFill>
        <p:spPr>
          <a:xfrm>
            <a:off x="6723402" y="2327441"/>
            <a:ext cx="4846320" cy="4040574"/>
          </a:xfrm>
          <a:noFill/>
        </p:spPr>
      </p:pic>
    </p:spTree>
    <p:extLst>
      <p:ext uri="{BB962C8B-B14F-4D97-AF65-F5344CB8AC3E}">
        <p14:creationId xmlns:p14="http://schemas.microsoft.com/office/powerpoint/2010/main" val="90570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FA2-5F7B-DE3E-D518-CF4E3D81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0823-3668-10B8-2A1D-8D7304F8B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Only locations showing a positive correlation between meteor crashes and a high count of UFO sightings are below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	-	Topeka, Kansas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	Stockholm, Sweden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	Sendai, Japan</a:t>
            </a:r>
          </a:p>
        </p:txBody>
      </p:sp>
    </p:spTree>
    <p:extLst>
      <p:ext uri="{BB962C8B-B14F-4D97-AF65-F5344CB8AC3E}">
        <p14:creationId xmlns:p14="http://schemas.microsoft.com/office/powerpoint/2010/main" val="4350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E7C6B-F8CA-6188-607D-AF9E90BF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35EE341-4033-B00C-5E31-0EDE0D14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Sources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6949-50C9-281A-0AE0-76BD3097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sng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Meteorite Landings - Catalog (data.gov)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2010"/>
              </a:spcAft>
            </a:pPr>
            <a:r>
              <a:rPr lang="en-US" sz="1800" b="0" i="1" u="sng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UFO Sightings (kaggle.com)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7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2BB53-CB80-C544-CEEE-B0B5DE5C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30F1977-D621-A5BD-A6B6-990E4887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30FC-8BE3-38C4-06D2-861205033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Known Issues /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Minimum Viable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9237D-94BF-1AC6-DB71-373A6030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918D-CE1E-005C-B158-D4E16053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Question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07FCF-5CC1-9E40-3462-EC5F84698F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7" y="3161752"/>
            <a:ext cx="6845297" cy="3211056"/>
          </a:xfrm>
        </p:spPr>
        <p:txBody>
          <a:bodyPr/>
          <a:lstStyle/>
          <a:p>
            <a:r>
              <a:rPr lang="en-US" dirty="0"/>
              <a:t>		Is there a correlation between the count of meteorite fallings and the count of UFO sightings in certain areas of the country? 	</a:t>
            </a:r>
          </a:p>
          <a:p>
            <a:endParaRPr lang="en-US" dirty="0"/>
          </a:p>
        </p:txBody>
      </p:sp>
      <p:pic>
        <p:nvPicPr>
          <p:cNvPr id="5" name="Picture 4" descr="Two vintage UFOs throwing beam of light">
            <a:extLst>
              <a:ext uri="{FF2B5EF4-FFF2-40B4-BE49-F238E27FC236}">
                <a16:creationId xmlns:a16="http://schemas.microsoft.com/office/drawing/2014/main" id="{97C095CA-0148-DDF5-2132-C736ADDE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4" r="12504"/>
          <a:stretch/>
        </p:blipFill>
        <p:spPr>
          <a:xfrm>
            <a:off x="1280160" y="2530057"/>
            <a:ext cx="3707972" cy="370797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6198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Known Issues</a:t>
            </a:r>
          </a:p>
        </p:txBody>
      </p:sp>
      <p:pic>
        <p:nvPicPr>
          <p:cNvPr id="13" name="Picture Placeholder 12" descr="Question mark on green pastel background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DED16-E2AB-474D-A9E8-6513F296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Issues of credibility behind sightings of the UFOs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Inaccuracy of UFO location sightings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formats of datetime among the datasets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5991-CB9A-BE1A-EA79-EAFC127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UFOs Over the Years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7DDFC2-02D7-66CE-A229-A3880A91A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53584"/>
              </p:ext>
            </p:extLst>
          </p:nvPr>
        </p:nvGraphicFramePr>
        <p:xfrm>
          <a:off x="1280160" y="2103120"/>
          <a:ext cx="10088563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21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B9F2-FA2A-0384-58C3-EBE6B1F9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 Types of UFOs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038571-6B1A-D916-D0AB-BD9B3F129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466915"/>
              </p:ext>
            </p:extLst>
          </p:nvPr>
        </p:nvGraphicFramePr>
        <p:xfrm>
          <a:off x="1279525" y="2103438"/>
          <a:ext cx="10088563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860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36B6A-05B1-C4B6-D3C2-5FCB0811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4C5A-36AA-EB8E-1346-69F556D4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97200-0CC2-2258-EEB0-00637BCDB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6093" y="2103438"/>
            <a:ext cx="7195427" cy="4114800"/>
          </a:xfrm>
        </p:spPr>
      </p:pic>
    </p:spTree>
    <p:extLst>
      <p:ext uri="{BB962C8B-B14F-4D97-AF65-F5344CB8AC3E}">
        <p14:creationId xmlns:p14="http://schemas.microsoft.com/office/powerpoint/2010/main" val="208909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50F37-317F-BB2E-29FD-59B66DFB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5699-BF47-ACC4-AE1A-30BB434D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Information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E4151D0-7DAD-EFAD-1F75-BD7561D08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8964" y="2103119"/>
            <a:ext cx="7550091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95787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66505-3C2E-EE61-CC3A-C4FF089A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35D4-EBCC-B77E-4989-188BC444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UFO Sightings Across the U.S.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A2531-55C0-DEB2-5A51-3BBF6C7F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11" y="2103119"/>
            <a:ext cx="7315197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79548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{A0D1FDCA-9DD7-4CDC-B5A7-1A3AAE4396CE}tf89338750_win32</Template>
  <TotalTime>276</TotalTime>
  <Words>178</Words>
  <Application>Microsoft Office PowerPoint</Application>
  <PresentationFormat>Widescreen</PresentationFormat>
  <Paragraphs>41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Univers</vt:lpstr>
      <vt:lpstr>GradientVTI</vt:lpstr>
      <vt:lpstr>UFO and Meteors Capstone</vt:lpstr>
      <vt:lpstr>Agenda </vt:lpstr>
      <vt:lpstr>Data Question</vt:lpstr>
      <vt:lpstr>Known Issues</vt:lpstr>
      <vt:lpstr>UFOs Over the Years</vt:lpstr>
      <vt:lpstr>Different Types of UFOs</vt:lpstr>
      <vt:lpstr>Meteor Information</vt:lpstr>
      <vt:lpstr>Meteor Information</vt:lpstr>
      <vt:lpstr>UFO Sightings Across the U.S.</vt:lpstr>
      <vt:lpstr>UFOs in Relation to Meteor locations</vt:lpstr>
      <vt:lpstr>UFOs in Relation to Meteor locations</vt:lpstr>
      <vt:lpstr>Positive Correlations</vt:lpstr>
      <vt:lpstr>Data 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wiley martin</dc:creator>
  <cp:lastModifiedBy>wiley martin</cp:lastModifiedBy>
  <cp:revision>2</cp:revision>
  <dcterms:created xsi:type="dcterms:W3CDTF">2024-10-12T14:12:46Z</dcterms:created>
  <dcterms:modified xsi:type="dcterms:W3CDTF">2024-10-12T18:49:30Z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